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3" r:id="rId2"/>
    <p:sldId id="257" r:id="rId3"/>
    <p:sldId id="342" r:id="rId4"/>
    <p:sldId id="328" r:id="rId5"/>
    <p:sldId id="280" r:id="rId6"/>
    <p:sldId id="285" r:id="rId7"/>
    <p:sldId id="286" r:id="rId8"/>
    <p:sldId id="287" r:id="rId9"/>
    <p:sldId id="326" r:id="rId10"/>
    <p:sldId id="264" r:id="rId11"/>
    <p:sldId id="265" r:id="rId12"/>
    <p:sldId id="329" r:id="rId13"/>
    <p:sldId id="266" r:id="rId14"/>
    <p:sldId id="330" r:id="rId15"/>
    <p:sldId id="283" r:id="rId16"/>
    <p:sldId id="331" r:id="rId17"/>
    <p:sldId id="272" r:id="rId18"/>
    <p:sldId id="282" r:id="rId19"/>
    <p:sldId id="341" r:id="rId20"/>
    <p:sldId id="332" r:id="rId21"/>
    <p:sldId id="288" r:id="rId22"/>
    <p:sldId id="333" r:id="rId23"/>
    <p:sldId id="274" r:id="rId24"/>
    <p:sldId id="279" r:id="rId25"/>
    <p:sldId id="293" r:id="rId26"/>
    <p:sldId id="340" r:id="rId27"/>
    <p:sldId id="278" r:id="rId28"/>
    <p:sldId id="294" r:id="rId29"/>
    <p:sldId id="289" r:id="rId30"/>
    <p:sldId id="297" r:id="rId31"/>
    <p:sldId id="296" r:id="rId32"/>
    <p:sldId id="335" r:id="rId33"/>
    <p:sldId id="290" r:id="rId34"/>
    <p:sldId id="299" r:id="rId35"/>
    <p:sldId id="339" r:id="rId36"/>
    <p:sldId id="300" r:id="rId37"/>
    <p:sldId id="302" r:id="rId38"/>
    <p:sldId id="307" r:id="rId39"/>
    <p:sldId id="304" r:id="rId40"/>
    <p:sldId id="301" r:id="rId41"/>
    <p:sldId id="337" r:id="rId42"/>
    <p:sldId id="338" r:id="rId43"/>
    <p:sldId id="303" r:id="rId44"/>
    <p:sldId id="305" r:id="rId45"/>
    <p:sldId id="334" r:id="rId46"/>
    <p:sldId id="336" r:id="rId47"/>
    <p:sldId id="311" r:id="rId48"/>
    <p:sldId id="315" r:id="rId49"/>
    <p:sldId id="316" r:id="rId50"/>
    <p:sldId id="308" r:id="rId51"/>
    <p:sldId id="309" r:id="rId52"/>
    <p:sldId id="317" r:id="rId53"/>
    <p:sldId id="318" r:id="rId54"/>
    <p:sldId id="320" r:id="rId55"/>
    <p:sldId id="319" r:id="rId56"/>
    <p:sldId id="310" r:id="rId57"/>
    <p:sldId id="292" r:id="rId58"/>
    <p:sldId id="322" r:id="rId59"/>
    <p:sldId id="312" r:id="rId60"/>
    <p:sldId id="271" r:id="rId61"/>
    <p:sldId id="281" r:id="rId62"/>
    <p:sldId id="32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B55"/>
    <a:srgbClr val="F14656"/>
    <a:srgbClr val="E28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유스케이스</a:t>
          </a:r>
          <a:endParaRPr lang="ko-KR" altLang="en-US" sz="9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dirty="0" err="1" smtClean="0"/>
            <a:t>유스케이스</a:t>
          </a:r>
          <a:endParaRPr lang="ko-KR" altLang="en-US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1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1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2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E1E-F430-4C50-839F-484534222331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576F-A30B-43B4-91D6-B165EC7F0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3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1A51-078C-4158-AD2B-AE2BD272AE98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0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5012-F9CB-4AAF-BC8E-3B8F9A85C2BF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2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D25-5468-4588-B63A-BB806A21A87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4091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DDE-5579-4B96-BCFB-D08589F1CBF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397977"/>
            <a:ext cx="10401300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9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FD6B-ACF6-4E9C-8A8B-1DE49AD3891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2CFD-025D-4D8E-88E8-90D6566D8F59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3F52-1FBE-415F-BC09-7A0CDFCF202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268-433C-4497-8179-7D2FC6871F5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E7C3-1FA1-4193-854A-C37D5C715EC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D57-962D-4AA6-8A04-594990EE462C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D21-F5C1-4923-87C6-DB49654A68E0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733F-FE80-48CC-92F1-62936886E634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1.png"/><Relationship Id="rId7" Type="http://schemas.openxmlformats.org/officeDocument/2006/relationships/diagramData" Target="../diagrams/data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6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icwbXCsTYIuS2oojKbc5h7noZnMbNDtX/Bq89k" TargetMode="External"/><Relationship Id="rId2" Type="http://schemas.openxmlformats.org/officeDocument/2006/relationships/hyperlink" Target="https://github.com/dong8788/web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6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5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48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52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Relationship Id="rId9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/>
        </p:nvSpPr>
        <p:spPr>
          <a:xfrm>
            <a:off x="453973" y="2293325"/>
            <a:ext cx="11199844" cy="1587844"/>
          </a:xfrm>
          <a:prstGeom prst="rect">
            <a:avLst/>
          </a:prstGeom>
          <a:solidFill>
            <a:srgbClr val="F14656">
              <a:alpha val="85000"/>
            </a:srgbClr>
          </a:solidFill>
        </p:spPr>
        <p:txBody>
          <a:bodyPr lIns="104306" tIns="52153" rIns="104306" bIns="52153">
            <a:normAutofit/>
          </a:bodyPr>
          <a:lstStyle>
            <a:lvl1pPr algn="ctr" defTabSz="1006023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  </a:t>
            </a:r>
            <a:r>
              <a:rPr lang="ko-KR" altLang="en-US" sz="4600" dirty="0" smtClean="0">
                <a:solidFill>
                  <a:schemeClr val="bg1"/>
                </a:solidFill>
              </a:rPr>
              <a:t>자바 웹 프로젝트</a:t>
            </a:r>
            <a:r>
              <a:rPr lang="en-US" altLang="ko-KR" sz="4600" dirty="0" smtClean="0">
                <a:solidFill>
                  <a:schemeClr val="bg1"/>
                </a:solidFill>
              </a:rPr>
              <a:t> </a:t>
            </a:r>
            <a:br>
              <a:rPr lang="en-US" altLang="ko-KR" sz="4600" dirty="0" smtClean="0">
                <a:solidFill>
                  <a:schemeClr val="bg1"/>
                </a:solidFill>
              </a:rPr>
            </a:br>
            <a:r>
              <a:rPr lang="ko-KR" altLang="en-US" sz="3200" dirty="0" smtClean="0">
                <a:solidFill>
                  <a:schemeClr val="bg1"/>
                </a:solidFill>
              </a:rPr>
              <a:t>  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쇼핑몰 구현</a:t>
            </a:r>
            <a:endParaRPr lang="ko-KR" altLang="en-US" sz="4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3973" y="2314352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53973" y="3881168"/>
            <a:ext cx="11284054" cy="68350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>
            <a:defPPr>
              <a:defRPr lang="ko-KR"/>
            </a:defPPr>
            <a:lvl1pPr marL="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3011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6023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9034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12046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5057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18069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2108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24092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tx1"/>
                </a:solidFill>
              </a:rPr>
              <a:t>                                                                      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3973" y="4564676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22" y="3994322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02. </a:t>
            </a:r>
            <a:r>
              <a:rPr lang="ko-KR" altLang="en-US" sz="4000" dirty="0" smtClean="0"/>
              <a:t>개발 환경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7" y="2563222"/>
            <a:ext cx="2914385" cy="2914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9" y="2433069"/>
            <a:ext cx="3246762" cy="3246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5" y="2563223"/>
            <a:ext cx="2210360" cy="3116608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88019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14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개발 환경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5" y="4085014"/>
            <a:ext cx="3332977" cy="23247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6" y="1827173"/>
            <a:ext cx="1419926" cy="260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54" y="1722689"/>
            <a:ext cx="3164879" cy="2109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9" y="1827173"/>
            <a:ext cx="2024169" cy="2101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42" y="4661117"/>
            <a:ext cx="3398958" cy="184726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301193016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63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03. </a:t>
            </a:r>
            <a:r>
              <a:rPr lang="ko-KR" altLang="en-US" b="1" dirty="0" smtClean="0"/>
              <a:t>팀원 소개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43068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팀원 소개 및 업무분담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03.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7612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김동희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팀장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김진석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방호상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서태민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송오종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이수진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5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1283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04. </a:t>
            </a:r>
            <a:r>
              <a:rPr lang="ko-KR" altLang="en-US" b="1" dirty="0" smtClean="0"/>
              <a:t>프로젝트 일정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67186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smtClean="0"/>
              <a:t>프로젝트 타임라인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43905"/>
              </p:ext>
            </p:extLst>
          </p:nvPr>
        </p:nvGraphicFramePr>
        <p:xfrm>
          <a:off x="1888043" y="1797224"/>
          <a:ext cx="8513255" cy="3865344"/>
        </p:xfrm>
        <a:graphic>
          <a:graphicData uri="http://schemas.openxmlformats.org/drawingml/2006/table">
            <a:tbl>
              <a:tblPr/>
              <a:tblGrid>
                <a:gridCol w="2198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141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0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구축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작업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 및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6" y="536292"/>
            <a:ext cx="5152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TIMELINE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10-11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02873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099763" y="2464435"/>
            <a:ext cx="1236325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7403" y="3145038"/>
            <a:ext cx="122696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25685" y="3822667"/>
            <a:ext cx="2500869" cy="219049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90813" y="4512592"/>
            <a:ext cx="2496142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51106" y="1028733"/>
            <a:ext cx="8715375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51171" y="5201133"/>
            <a:ext cx="1235783" cy="240000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8458" y="865309"/>
            <a:ext cx="5137492" cy="208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05. ER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en-US" altLang="ko-KR" b="1" dirty="0" smtClean="0"/>
              <a:t>	&amp;</a:t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368248"/>
            <a:ext cx="4033912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ER </a:t>
            </a:r>
            <a:r>
              <a:rPr lang="ko-KR" altLang="en-US" sz="2400" dirty="0" smtClean="0"/>
              <a:t>다이어그램</a:t>
            </a:r>
            <a:endParaRPr lang="en-US" altLang="ko-KR" sz="2400" dirty="0" smtClean="0"/>
          </a:p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유스케이스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56" y="1676399"/>
            <a:ext cx="8471444" cy="4981575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8072304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9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"/>
          <a:stretch/>
        </p:blipFill>
        <p:spPr>
          <a:xfrm>
            <a:off x="4555222" y="1804135"/>
            <a:ext cx="3447875" cy="443652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7" y="1862355"/>
            <a:ext cx="3526976" cy="4344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6" y="3298175"/>
            <a:ext cx="3317979" cy="1572566"/>
          </a:xfrm>
          <a:prstGeom prst="rect">
            <a:avLst/>
          </a:prstGeom>
        </p:spPr>
      </p:pic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34842611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smtClean="0">
                <a:hlinkClick r:id="rId2"/>
              </a:rPr>
              <a:t>github.com/dong8788/webProject</a:t>
            </a:r>
            <a:endParaRPr lang="en-US" altLang="ko-KR" sz="18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카카오 오븐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ovenapp.io/view/icwbXCsTYIuS2oojKbc5h7noZnMbNDtX/Bq89k</a:t>
            </a:r>
            <a:endParaRPr lang="en-US" altLang="ko-KR" sz="1800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295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209"/>
            <a:ext cx="4976447" cy="6856791"/>
          </a:xfrm>
          <a:prstGeom prst="rect">
            <a:avLst/>
          </a:prstGeom>
          <a:solidFill>
            <a:srgbClr val="F1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88759" y="1260232"/>
            <a:ext cx="3087688" cy="5583237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06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07</a:t>
            </a:r>
          </a:p>
          <a:p>
            <a:pPr marL="0" indent="0" algn="r">
              <a:lnSpc>
                <a:spcPct val="170000"/>
              </a:lnSpc>
              <a:buNone/>
            </a:pPr>
            <a:endParaRPr lang="en-US" altLang="ko-KR" sz="2500" b="1" spc="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>
              <a:lnSpc>
                <a:spcPct val="170000"/>
              </a:lnSpc>
              <a:buNone/>
            </a:pPr>
            <a:endParaRPr lang="ko-KR" altLang="en-US" sz="25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6237409"/>
            <a:ext cx="136398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9477" y="360484"/>
            <a:ext cx="277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540513" y="1260232"/>
            <a:ext cx="6438900" cy="558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개발환경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팀원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일정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ko-KR" sz="2400" spc="200" dirty="0" smtClean="0">
                <a:latin typeface="+mj-ea"/>
                <a:ea typeface="+mj-ea"/>
              </a:rPr>
              <a:t>ER </a:t>
            </a:r>
            <a:r>
              <a:rPr lang="ko-KR" altLang="en-US" sz="2400" spc="200" dirty="0" smtClean="0">
                <a:latin typeface="+mj-ea"/>
                <a:ea typeface="+mj-ea"/>
              </a:rPr>
              <a:t>다이어그램 </a:t>
            </a:r>
            <a:r>
              <a:rPr lang="en-US" altLang="ko-KR" sz="2400" spc="200" dirty="0">
                <a:latin typeface="+mj-ea"/>
                <a:ea typeface="+mj-ea"/>
              </a:rPr>
              <a:t>&amp;</a:t>
            </a:r>
            <a:r>
              <a:rPr lang="en-US" altLang="ko-KR" sz="2400" spc="200" dirty="0" smtClean="0">
                <a:latin typeface="+mj-ea"/>
                <a:ea typeface="+mj-ea"/>
              </a:rPr>
              <a:t> </a:t>
            </a:r>
            <a:r>
              <a:rPr lang="ko-KR" altLang="en-US" sz="2400" spc="200" dirty="0" err="1" smtClean="0">
                <a:latin typeface="+mj-ea"/>
                <a:ea typeface="+mj-ea"/>
              </a:rPr>
              <a:t>유스케이스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주요기능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화면 구현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ko-KR" altLang="en-US" sz="2400" spc="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8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3432052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구성도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06. </a:t>
            </a:r>
            <a:r>
              <a:rPr lang="ko-KR" altLang="en-US" b="1" dirty="0" smtClean="0"/>
              <a:t>주요 기능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06. </a:t>
            </a:r>
            <a:r>
              <a:rPr lang="ko-KR" altLang="en-US" sz="4000" dirty="0" smtClean="0"/>
              <a:t>주요 기능</a:t>
            </a:r>
            <a:endParaRPr lang="ko-KR" altLang="en-US" sz="4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1B8D0B42-9545-4A64-AE57-004D4C5F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2957"/>
              </p:ext>
            </p:extLst>
          </p:nvPr>
        </p:nvGraphicFramePr>
        <p:xfrm>
          <a:off x="1574148" y="1986422"/>
          <a:ext cx="2526158" cy="19889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28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비밀번호 찾기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본인인증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431187842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3478893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774731F1-C4C1-4A63-BDE0-54E087F0E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4192"/>
              </p:ext>
            </p:extLst>
          </p:nvPr>
        </p:nvGraphicFramePr>
        <p:xfrm>
          <a:off x="6786361" y="479828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판매자 정보 조회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판매자 등록 심사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 문의 답변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92884BC3-67AB-4316-8A04-393280918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51048"/>
              </p:ext>
            </p:extLst>
          </p:nvPr>
        </p:nvGraphicFramePr>
        <p:xfrm>
          <a:off x="3396584" y="4798282"/>
          <a:ext cx="2526164" cy="16602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64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장바구니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목록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취소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431187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83BB1E9E-27E7-4ABB-B18B-5617DA1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9632"/>
              </p:ext>
            </p:extLst>
          </p:nvPr>
        </p:nvGraphicFramePr>
        <p:xfrm>
          <a:off x="4783699" y="1986422"/>
          <a:ext cx="2526156" cy="19923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6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재고관리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확인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거절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431187842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상세내역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95662724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174312A8-1C72-4BEC-8BBC-FD57C38E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0577"/>
              </p:ext>
            </p:extLst>
          </p:nvPr>
        </p:nvGraphicFramePr>
        <p:xfrm>
          <a:off x="7917050" y="198642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07. </a:t>
            </a:r>
            <a:r>
              <a:rPr lang="ko-KR" altLang="en-US" b="1" dirty="0" smtClean="0"/>
              <a:t>화면 구현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9888" y="2426974"/>
            <a:ext cx="4033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회원가입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판매자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구매자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마이페이지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상품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/>
              <a:t>고객센터</a:t>
            </a:r>
            <a:endParaRPr lang="en-US" altLang="ko-KR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07. </a:t>
            </a:r>
            <a:r>
              <a:rPr lang="ko-KR" altLang="en-US" sz="4000" dirty="0" err="1" smtClean="0"/>
              <a:t>화면구현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7" y="1768475"/>
            <a:ext cx="7217205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594567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22" y="1768475"/>
            <a:ext cx="7832556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27084" r="27595" b="20616"/>
          <a:stretch/>
        </p:blipFill>
        <p:spPr>
          <a:xfrm>
            <a:off x="419686" y="4589582"/>
            <a:ext cx="2821201" cy="1450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38200" y="61722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미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체크시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경고알림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816344" y="3730581"/>
            <a:ext cx="497486" cy="640970"/>
          </a:xfrm>
          <a:prstGeom prst="straightConnector1">
            <a:avLst/>
          </a:prstGeom>
          <a:ln w="19050">
            <a:solidFill>
              <a:srgbClr val="E6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7"/>
          <a:stretch/>
        </p:blipFill>
        <p:spPr>
          <a:xfrm>
            <a:off x="2073194" y="1916723"/>
            <a:ext cx="8045612" cy="4213225"/>
          </a:xfrm>
        </p:spPr>
      </p:pic>
      <p:sp>
        <p:nvSpPr>
          <p:cNvPr id="5" name="TextBox 4"/>
          <p:cNvSpPr txBox="1"/>
          <p:nvPr/>
        </p:nvSpPr>
        <p:spPr>
          <a:xfrm>
            <a:off x="6911276" y="3869446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비밀번호는 암호화 되어 </a:t>
            </a:r>
            <a:r>
              <a:rPr lang="en-US" altLang="ko-KR" sz="1400" dirty="0" smtClean="0">
                <a:solidFill>
                  <a:srgbClr val="E64B55"/>
                </a:solidFill>
              </a:rPr>
              <a:t>DB</a:t>
            </a:r>
            <a:r>
              <a:rPr lang="ko-KR" altLang="en-US" sz="1400" dirty="0" smtClean="0">
                <a:solidFill>
                  <a:srgbClr val="E64B55"/>
                </a:solidFill>
              </a:rPr>
              <a:t>에 저장됨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437" y="4261153"/>
            <a:ext cx="4145494" cy="17848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129" y="4937280"/>
            <a:ext cx="4761782" cy="16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6756"/>
          <a:stretch/>
        </p:blipFill>
        <p:spPr>
          <a:xfrm>
            <a:off x="3000374" y="1704974"/>
            <a:ext cx="5838868" cy="4772026"/>
          </a:xfrm>
        </p:spPr>
      </p:pic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39234" y="3991768"/>
            <a:ext cx="307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 일치 확인 </a:t>
            </a:r>
            <a:r>
              <a:rPr lang="ko-KR" altLang="en-US" sz="1400" dirty="0" smtClean="0">
                <a:solidFill>
                  <a:srgbClr val="E64B55"/>
                </a:solidFill>
              </a:rPr>
              <a:t>기능</a:t>
            </a:r>
            <a:r>
              <a:rPr lang="en-US" altLang="ko-KR" sz="1400" dirty="0" smtClean="0">
                <a:solidFill>
                  <a:srgbClr val="E64B55"/>
                </a:solidFill>
              </a:rPr>
              <a:t>(</a:t>
            </a:r>
            <a:r>
              <a:rPr lang="en-US" altLang="ko-KR" sz="1400" dirty="0" err="1" smtClean="0">
                <a:solidFill>
                  <a:srgbClr val="E64B55"/>
                </a:solidFill>
              </a:rPr>
              <a:t>Jquery</a:t>
            </a:r>
            <a:r>
              <a:rPr lang="en-US" altLang="ko-KR" sz="1400" dirty="0" smtClean="0">
                <a:solidFill>
                  <a:srgbClr val="E64B55"/>
                </a:solidFill>
              </a:rPr>
              <a:t>)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50" y="3936504"/>
            <a:ext cx="914400" cy="418306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2" y="1682211"/>
            <a:ext cx="731124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03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6" y="3509944"/>
            <a:ext cx="4267796" cy="123842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46" y="2969172"/>
            <a:ext cx="2896004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19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1421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094535" y="1978269"/>
            <a:ext cx="0" cy="436977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018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26" y="1768475"/>
            <a:ext cx="7099748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34096953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전체 프로젝트 진행에 대한 개발 프로세스를 이해하는데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오류 발생 시 대처에 대한 기술을 습득 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개발 진행 시 작성하는 </a:t>
            </a:r>
            <a:r>
              <a:rPr lang="ko-KR" altLang="en-US" sz="2000" spc="200" dirty="0" err="1" smtClean="0">
                <a:latin typeface="+mn-ea"/>
                <a:cs typeface="Adobe Arabic" panose="02040503050201020203" pitchFamily="18" charset="-78"/>
              </a:rPr>
              <a:t>백데이터에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 대한 중요성을 알고 작성하는 방법을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협업 시 사용되는 </a:t>
            </a:r>
            <a:r>
              <a:rPr lang="en-US" altLang="ko-KR" sz="2000" spc="200" dirty="0" err="1" smtClean="0">
                <a:latin typeface="+mn-ea"/>
                <a:cs typeface="Adobe Arabic" panose="02040503050201020203" pitchFamily="18" charset="-78"/>
              </a:rPr>
              <a:t>Git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Tool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에 대한 이해와 사용법에 대해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프로젝트 진행 시 팀원간 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R&amp;R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을 설정하고 결과를 도출해 본다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웹 프로그램의 기본인 </a:t>
            </a:r>
            <a:r>
              <a:rPr lang="en-US" altLang="ko-KR" sz="2000" spc="200" dirty="0">
                <a:latin typeface="+mn-ea"/>
                <a:cs typeface="Adobe Arabic" panose="02040503050201020203" pitchFamily="18" charset="-78"/>
              </a:rPr>
              <a:t>CRUD </a:t>
            </a: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시스템을 실무에 가깝게 구체적으로 구현해보기 위해 프로젝트를 진행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00. </a:t>
            </a:r>
            <a:r>
              <a:rPr lang="ko-KR" altLang="en-US" sz="4000" dirty="0" smtClean="0"/>
              <a:t>프로젝트 목적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1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3" y="1768475"/>
            <a:ext cx="7268494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41" y="1768475"/>
            <a:ext cx="7558917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99" y="2378075"/>
            <a:ext cx="8770784" cy="4070350"/>
          </a:xfrm>
        </p:spPr>
      </p:pic>
    </p:spTree>
    <p:extLst>
      <p:ext uri="{BB962C8B-B14F-4D97-AF65-F5344CB8AC3E}">
        <p14:creationId xmlns:p14="http://schemas.microsoft.com/office/powerpoint/2010/main" val="825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4" y="2510911"/>
            <a:ext cx="8458649" cy="3109797"/>
          </a:xfrm>
        </p:spPr>
      </p:pic>
    </p:spTree>
    <p:extLst>
      <p:ext uri="{BB962C8B-B14F-4D97-AF65-F5344CB8AC3E}">
        <p14:creationId xmlns:p14="http://schemas.microsoft.com/office/powerpoint/2010/main" val="3619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발송처리목록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597231"/>
            <a:ext cx="8687244" cy="2912972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849" y="4210130"/>
            <a:ext cx="4246131" cy="24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배송현황목록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1" y="2832266"/>
            <a:ext cx="8941684" cy="3436706"/>
          </a:xfrm>
        </p:spPr>
      </p:pic>
    </p:spTree>
    <p:extLst>
      <p:ext uri="{BB962C8B-B14F-4D97-AF65-F5344CB8AC3E}">
        <p14:creationId xmlns:p14="http://schemas.microsoft.com/office/powerpoint/2010/main" val="2008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539167"/>
            <a:ext cx="9468073" cy="3423483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940" y="19548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26" y="4974490"/>
            <a:ext cx="152477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↑</a:t>
            </a:r>
            <a:endParaRPr lang="en-US" altLang="ko-KR" sz="1400" dirty="0" smtClean="0">
              <a:solidFill>
                <a:srgbClr val="E64B55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답변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미완료시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en-US" altLang="ko-KR" sz="1400" dirty="0" smtClean="0">
                <a:solidFill>
                  <a:srgbClr val="E64B55"/>
                </a:solidFill>
              </a:rPr>
              <a:t>N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E64B55"/>
                </a:solidFill>
              </a:rPr>
              <a:t>/ </a:t>
            </a:r>
            <a:r>
              <a:rPr lang="ko-KR" altLang="en-US" sz="1400" dirty="0" smtClean="0">
                <a:solidFill>
                  <a:srgbClr val="E64B55"/>
                </a:solidFill>
              </a:rPr>
              <a:t>답변 완료 시 </a:t>
            </a:r>
            <a:r>
              <a:rPr lang="en-US" altLang="ko-KR" sz="1400" dirty="0" smtClean="0">
                <a:solidFill>
                  <a:srgbClr val="E64B55"/>
                </a:solidFill>
              </a:rPr>
              <a:t>Y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>
          <a:xfrm>
            <a:off x="1552574" y="2414188"/>
            <a:ext cx="8822379" cy="3958037"/>
          </a:xfrm>
        </p:spPr>
      </p:pic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3829079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05975" y="241418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장바구니 상품 수 반영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5" y="1768475"/>
            <a:ext cx="6543349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상품결제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8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1" y="1768475"/>
            <a:ext cx="7854917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6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618127"/>
            <a:ext cx="4033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시장동향 및 분석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프로젝트 이점</a:t>
            </a:r>
            <a:endParaRPr lang="en-US" altLang="ko-KR" sz="2400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 txBox="1">
            <a:spLocks/>
          </p:cNvSpPr>
          <p:nvPr/>
        </p:nvSpPr>
        <p:spPr>
          <a:xfrm>
            <a:off x="2917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01.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문의내역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0" y="2143300"/>
            <a:ext cx="8841375" cy="3914600"/>
          </a:xfrm>
        </p:spPr>
      </p:pic>
    </p:spTree>
    <p:extLst>
      <p:ext uri="{BB962C8B-B14F-4D97-AF65-F5344CB8AC3E}">
        <p14:creationId xmlns:p14="http://schemas.microsoft.com/office/powerpoint/2010/main" val="1781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58" y="2209799"/>
            <a:ext cx="8147554" cy="3967163"/>
          </a:xfrm>
        </p:spPr>
      </p:pic>
    </p:spTree>
    <p:extLst>
      <p:ext uri="{BB962C8B-B14F-4D97-AF65-F5344CB8AC3E}">
        <p14:creationId xmlns:p14="http://schemas.microsoft.com/office/powerpoint/2010/main" val="4120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807675"/>
            <a:ext cx="8419437" cy="4369287"/>
          </a:xfrm>
        </p:spPr>
      </p:pic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 후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14" y="1768475"/>
            <a:ext cx="6893971" cy="4408488"/>
          </a:xfr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76521900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개인정보수정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74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720980312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9" y="2515134"/>
            <a:ext cx="8583062" cy="2923642"/>
          </a:xfrm>
        </p:spPr>
      </p:pic>
    </p:spTree>
    <p:extLst>
      <p:ext uri="{BB962C8B-B14F-4D97-AF65-F5344CB8AC3E}">
        <p14:creationId xmlns:p14="http://schemas.microsoft.com/office/powerpoint/2010/main" val="1972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3" y="1768475"/>
            <a:ext cx="6723194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62333981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상품목록보기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4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6" y="1768475"/>
            <a:ext cx="7278796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14702238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3056715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33" y="2101389"/>
            <a:ext cx="8173483" cy="4408488"/>
          </a:xfrm>
        </p:spPr>
      </p:pic>
    </p:spTree>
    <p:extLst>
      <p:ext uri="{BB962C8B-B14F-4D97-AF65-F5344CB8AC3E}">
        <p14:creationId xmlns:p14="http://schemas.microsoft.com/office/powerpoint/2010/main" val="3480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2149475"/>
            <a:ext cx="718000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331677" y="5855678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7" y="1768475"/>
            <a:ext cx="702045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252546" y="5424855"/>
            <a:ext cx="635977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다양한 비대면 온라인 쇼핑몰이 생겨나면서 오프라인매장들을 가진 회사들의 판로가 막히고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있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음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또한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제품 배송물량이 증가하며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배송업체의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노동강도 및 근로자 권리 주장으로 인해 물류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배송비는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더욱 증가될 것으로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보임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이에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해당 프로젝트 진행을 하며 새로운 대안을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제시하고자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함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585974235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9" y="1768475"/>
            <a:ext cx="6471402" cy="4408488"/>
          </a:xfr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640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75" y="2286055"/>
            <a:ext cx="8344727" cy="3344835"/>
          </a:xfrm>
        </p:spPr>
      </p:pic>
      <p:sp>
        <p:nvSpPr>
          <p:cNvPr id="15" name="TextBox 14"/>
          <p:cNvSpPr txBox="1"/>
          <p:nvPr/>
        </p:nvSpPr>
        <p:spPr>
          <a:xfrm>
            <a:off x="9533437" y="4109263"/>
            <a:ext cx="2473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E64B55"/>
                </a:solidFill>
              </a:rPr>
              <a:t>← 게시물 클릭 시 조회수 증가</a:t>
            </a:r>
            <a:endParaRPr lang="ko-KR" altLang="en-US" sz="1300" dirty="0">
              <a:solidFill>
                <a:srgbClr val="E64B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1100" y="3867150"/>
            <a:ext cx="647700" cy="1038225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95" y="5305196"/>
            <a:ext cx="4534923" cy="13900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833" y="5374162"/>
            <a:ext cx="5479481" cy="13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2" y="2082007"/>
            <a:ext cx="7471283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96" y="1916723"/>
            <a:ext cx="27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533900" y="4457701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6" y="1768475"/>
            <a:ext cx="742881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250" y="1916723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629150" y="4143375"/>
            <a:ext cx="666750" cy="295275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1" y="1768475"/>
            <a:ext cx="6475558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9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67" y="1768475"/>
            <a:ext cx="6653865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수정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5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768475"/>
            <a:ext cx="7771424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21" y="1768475"/>
            <a:ext cx="7378307" cy="4408488"/>
          </a:xfr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77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02" y="1768475"/>
            <a:ext cx="7517498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5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2" y="1768475"/>
            <a:ext cx="7357976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1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2400" b="1" dirty="0" smtClean="0"/>
              <a:t>시장 동향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현재 오프라인 판매 업자들이 비대면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온라인판매를 위해 쇼핑몰 플랫폼을 찾고 있</a:t>
            </a:r>
            <a:r>
              <a:rPr lang="ko-KR" altLang="en-US" sz="1800" dirty="0" smtClean="0"/>
              <a:t>음</a:t>
            </a:r>
            <a:endParaRPr lang="en-US" altLang="ko-KR" sz="1800" dirty="0" smtClean="0"/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관련 </a:t>
            </a:r>
            <a:r>
              <a:rPr lang="ko-KR" altLang="ko-KR" sz="1800" dirty="0"/>
              <a:t>배송 문제로 인한 문제들이 사회적으로 대두되고 있다</a:t>
            </a:r>
            <a:r>
              <a:rPr lang="en-US" altLang="ko-KR" sz="1800" dirty="0" smtClean="0"/>
              <a:t>.</a:t>
            </a:r>
            <a:endParaRPr lang="ko-KR" altLang="ko-KR" sz="18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644595137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소감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Q&amp;A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1354" y="4835671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이메일로 문의 부탁드립니다</a:t>
            </a:r>
            <a:r>
              <a:rPr lang="en-US" altLang="ko-KR" dirty="0" smtClean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4091781"/>
            <a:ext cx="1363980" cy="4572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0515"/>
            <a:ext cx="10515600" cy="1180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b="1" dirty="0" smtClean="0"/>
              <a:t>시장 </a:t>
            </a:r>
            <a:r>
              <a:rPr lang="ko-KR" altLang="ko-KR" sz="2000" b="1" dirty="0"/>
              <a:t>분석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</a:t>
            </a:r>
            <a:r>
              <a:rPr lang="ko-KR" altLang="ko-KR" sz="1600" dirty="0"/>
              <a:t>국내 최대 배달 어플리케이션인 </a:t>
            </a:r>
            <a:r>
              <a:rPr lang="en-US" altLang="ko-KR" sz="1600" dirty="0"/>
              <a:t>B</a:t>
            </a:r>
            <a:r>
              <a:rPr lang="ko-KR" altLang="ko-KR" sz="1600" dirty="0"/>
              <a:t>업체에서 제품 직접 받기 서비스가 제공되고 </a:t>
            </a:r>
            <a:r>
              <a:rPr lang="ko-KR" altLang="en-US" sz="1600" dirty="0" smtClean="0"/>
              <a:t>있음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5" y="2620107"/>
            <a:ext cx="1379138" cy="169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57" y="2603971"/>
            <a:ext cx="1226404" cy="1735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62920"/>
          <a:stretch/>
        </p:blipFill>
        <p:spPr>
          <a:xfrm>
            <a:off x="4311304" y="5406613"/>
            <a:ext cx="2777553" cy="120799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4605741"/>
            <a:ext cx="10515600" cy="160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C</a:t>
            </a:r>
            <a:r>
              <a:rPr lang="en-US" altLang="ko-KR" sz="1600" dirty="0"/>
              <a:t>, N, K, G</a:t>
            </a:r>
            <a:r>
              <a:rPr lang="ko-KR" altLang="ko-KR" sz="1600" dirty="0"/>
              <a:t>에서도 업체 발송 위치를 제공하고 바로 받기 서비스를 제공할 수 있도록 하고 있으나 제품 검색 시 관련 업체 위치 별 검색은 제공되고 있지 </a:t>
            </a:r>
            <a:r>
              <a:rPr lang="ko-KR" altLang="ko-KR" sz="1600" dirty="0" smtClean="0"/>
              <a:t>않</a:t>
            </a:r>
            <a:r>
              <a:rPr lang="ko-KR" altLang="en-US" sz="1600" dirty="0" smtClean="0"/>
              <a:t>음</a:t>
            </a:r>
            <a:endParaRPr lang="ko-KR" altLang="ko-KR" sz="16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672451431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8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1"/>
            <a:ext cx="10515600" cy="2130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다른 </a:t>
            </a:r>
            <a:r>
              <a:rPr lang="ko-KR" altLang="ko-KR" sz="1600" dirty="0"/>
              <a:t>사이트에서 고객이 찾는 제품을 거리 별 오프라인매장을 검색해 구매할 수 있는 서비스를 제공해 배송</a:t>
            </a:r>
            <a:r>
              <a:rPr lang="en-US" altLang="ko-KR" sz="1600" dirty="0"/>
              <a:t>, </a:t>
            </a:r>
            <a:r>
              <a:rPr lang="ko-KR" altLang="ko-KR" sz="1600" dirty="0"/>
              <a:t>불량으로 인한 제품 문제를 </a:t>
            </a:r>
            <a:r>
              <a:rPr lang="ko-KR" altLang="ko-KR" sz="1600" dirty="0" smtClean="0"/>
              <a:t>해소할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 있음</a:t>
            </a:r>
            <a:endParaRPr lang="ko-KR" altLang="ko-KR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택배 </a:t>
            </a:r>
            <a:r>
              <a:rPr lang="ko-KR" altLang="ko-KR" sz="1600" dirty="0" err="1"/>
              <a:t>배송비</a:t>
            </a:r>
            <a:r>
              <a:rPr lang="ko-KR" altLang="ko-KR" sz="1600" dirty="0"/>
              <a:t> 절감을 통해 판매자 이익이 보장되고 소비자 혜택이 </a:t>
            </a:r>
            <a:r>
              <a:rPr lang="ko-KR" altLang="ko-KR" sz="1600" dirty="0" smtClean="0"/>
              <a:t>증가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5072960"/>
            <a:ext cx="10515600" cy="110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사회적으로 이슈화 되고 있는 택배로 인한 문제점들에 대한 대안이 될 수 있</a:t>
            </a:r>
            <a:r>
              <a:rPr lang="ko-KR" altLang="en-US" sz="1600" dirty="0" smtClean="0"/>
              <a:t>음</a:t>
            </a:r>
            <a:endParaRPr lang="ko-KR" altLang="ko-KR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4" y="2916192"/>
            <a:ext cx="4685439" cy="2051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9" y="5502798"/>
            <a:ext cx="5723116" cy="1051651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578739203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955009"/>
            <a:ext cx="4033912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프론트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개발 환경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925</Words>
  <Application>Microsoft Office PowerPoint</Application>
  <PresentationFormat>와이드스크린</PresentationFormat>
  <Paragraphs>454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Adobe Arabic</vt:lpstr>
      <vt:lpstr>HY헤드라인M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00. 프로젝트 목적 </vt:lpstr>
      <vt:lpstr>PowerPoint 프레젠테이션</vt:lpstr>
      <vt:lpstr>01. 프로젝트 소개 </vt:lpstr>
      <vt:lpstr>01. 프로젝트 소개 </vt:lpstr>
      <vt:lpstr>01. 프로젝트 소개 </vt:lpstr>
      <vt:lpstr>01. 프로젝트 소개 </vt:lpstr>
      <vt:lpstr>PowerPoint 프레젠테이션</vt:lpstr>
      <vt:lpstr>02. 개발 환경</vt:lpstr>
      <vt:lpstr>02. 개발 환경</vt:lpstr>
      <vt:lpstr>03. 팀원 소개</vt:lpstr>
      <vt:lpstr>03. 팀원 소개</vt:lpstr>
      <vt:lpstr>04. 프로젝트 일정</vt:lpstr>
      <vt:lpstr>PowerPoint 프레젠테이션</vt:lpstr>
      <vt:lpstr>05. ER 다이어그램   &amp;  유스케이스</vt:lpstr>
      <vt:lpstr>05. ER다이어그램 &amp; 유스케이스</vt:lpstr>
      <vt:lpstr>05. ER다이어그램 &amp; 유스케이스</vt:lpstr>
      <vt:lpstr>소스코드</vt:lpstr>
      <vt:lpstr>PowerPoint 프레젠테이션</vt:lpstr>
      <vt:lpstr>06. 주요 기능</vt:lpstr>
      <vt:lpstr>07. 화면 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소감</vt:lpstr>
      <vt:lpstr>Q&amp;A</vt:lpstr>
      <vt:lpstr>감사합니다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 동희</cp:lastModifiedBy>
  <cp:revision>77</cp:revision>
  <dcterms:created xsi:type="dcterms:W3CDTF">2020-11-20T20:49:48Z</dcterms:created>
  <dcterms:modified xsi:type="dcterms:W3CDTF">2020-11-22T06:36:55Z</dcterms:modified>
</cp:coreProperties>
</file>